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83" r:id="rId5"/>
    <p:sldId id="297" r:id="rId6"/>
    <p:sldId id="284" r:id="rId7"/>
    <p:sldId id="285" r:id="rId8"/>
    <p:sldId id="286" r:id="rId9"/>
    <p:sldId id="287" r:id="rId10"/>
    <p:sldId id="290" r:id="rId11"/>
    <p:sldId id="288" r:id="rId12"/>
    <p:sldId id="289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301" r:id="rId21"/>
    <p:sldId id="299" r:id="rId22"/>
    <p:sldId id="300" r:id="rId23"/>
    <p:sldId id="302" r:id="rId24"/>
    <p:sldId id="303" r:id="rId25"/>
    <p:sldId id="260" r:id="rId26"/>
    <p:sldId id="262" r:id="rId27"/>
    <p:sldId id="263" r:id="rId28"/>
    <p:sldId id="264" r:id="rId29"/>
    <p:sldId id="265" r:id="rId30"/>
    <p:sldId id="266" r:id="rId31"/>
    <p:sldId id="282" r:id="rId32"/>
    <p:sldId id="268" r:id="rId33"/>
    <p:sldId id="269" r:id="rId34"/>
    <p:sldId id="271" r:id="rId35"/>
    <p:sldId id="272" r:id="rId36"/>
    <p:sldId id="274" r:id="rId37"/>
    <p:sldId id="276" r:id="rId38"/>
    <p:sldId id="277" r:id="rId39"/>
    <p:sldId id="27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1052;&#1054;&#1054;&#1055;\&#1087;&#1086;&#1088;&#1090;&#1092;&#1086;&#1083;&#1080;&#1086;\&#1055;&#1086;&#1083;&#1086;&#1078;&#1077;&#1085;&#1080;&#1077;%20%20&#1080;%20&#1087;&#1072;&#1089;&#1087;&#1086;&#1088;&#1090;%20&#1091;&#1095;&#1077;&#1073;&#1085;&#1086;&#1075;&#1086;%20&#1082;&#1072;&#1073;&#1080;&#1085;&#1077;&#1090;&#1072;.pptx" TargetMode="External"/><Relationship Id="rId7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hyperlink" Target="file:///F:\&#1052;&#1054;&#1054;&#1055;\&#1087;&#1086;&#1088;&#1090;&#1092;&#1086;&#1083;&#1080;&#1086;\&#1052;&#1077;&#1090;&#1086;&#1076;&#1080;&#1095;&#1077;&#1089;&#1082;&#1080;&#1077;%20&#1088;&#1077;&#1082;&#1086;&#1084;&#1077;&#1085;&#1076;&#1072;&#1094;&#1080;&#1080;%20&#1087;&#1086;%20&#1089;&#1086;&#1079;&#1076;&#1072;&#1085;&#1080;&#1102;%20&#1055;&#1056;&#1057;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31.xml"/><Relationship Id="rId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F:\&#1052;&#1054;&#1054;&#1055;\&#1087;&#1086;&#1088;&#1090;&#1092;&#1086;&#1083;&#1080;&#1086;\&#1055;&#1088;&#1077;&#1079;&#1077;&#1085;&#1090;&#1072;&#1094;&#1080;&#1103;%20&#1082;%20&#1076;&#1086;&#1082;&#1083;&#1072;&#1076;&#1091;.pptx" TargetMode="External"/><Relationship Id="rId2" Type="http://schemas.openxmlformats.org/officeDocument/2006/relationships/hyperlink" Target="file:///F:\&#1052;&#1054;&#1054;&#1055;\&#1087;&#1086;&#1088;&#1090;&#1092;&#1086;&#1083;&#1080;&#1086;\&#1044;&#1086;&#1082;&#1083;&#1072;&#1076;%20&#1085;&#1072;%20&#1090;&#1077;&#1084;&#1091;%20&#171;&#1058;&#1077;&#1093;&#1085;&#1086;&#1083;&#1086;&#1075;&#1080;&#1103;%20&#1080;&#1085;&#1090;&#1077;&#1075;&#1088;&#1080;&#1088;&#1086;&#1074;&#1072;&#1085;&#1085;&#1086;&#1075;&#1086;%20&#1091;&#1088;&#1086;&#1082;&#1072;,%20&#1082;&#1072;&#1082;%20&#1089;&#1088;&#1077;&#1076;&#1089;&#1090;&#1074;&#1086;%20&#1086;&#1089;&#1091;&#1097;&#1077;&#1089;&#1090;&#1074;&#1083;&#1077;&#1085;&#1080;&#1103;%20&#1084;&#1077;&#1078;&#1087;&#1088;&#1077;&#1076;&#1084;&#1077;&#1090;&#1085;&#1099;&#1093;%20&#1089;&#1074;&#1103;&#1079;&#1077;&#1081;&#187;.ppt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file:///F:\&#1052;&#1054;&#1054;&#1055;\&#1087;&#1086;&#1088;&#1090;&#1092;&#1086;&#1083;&#1080;&#1086;\&#1055;&#1088;&#1086;&#1077;&#1082;&#1090;%20&#1085;&#1072;%20&#1090;&#1077;&#1084;&#1091;%20&#1042;&#1090;&#1086;&#1088;&#1072;&#1103;%20&#1078;&#1080;&#1079;&#1085;&#1100;%20&#1085;&#1077;&#1085;&#1091;&#1078;&#1085;&#1099;&#1084;%20&#1074;&#1077;&#1097;&#1072;&#1084;.ppt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kristina12041998@mail.r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file:///F:\&#1052;&#1054;&#1054;&#1055;\&#1087;&#1086;&#1088;&#1090;&#1092;&#1086;&#1083;&#1080;&#1086;\&#1082;&#1091;&#1088;&#1089;&#1086;&#1074;&#1072;&#1103;%20&#1088;&#1072;&#1073;&#1086;&#1090;&#1072;%20%2522&#1055;&#1089;&#1080;&#1093;&#1086;&#1083;&#1086;&#1075;&#1086;-&#1087;&#1072;&#1076;&#1072;&#1075;&#1086;&#1075;&#1080;&#1095;&#1077;&#1089;&#1082;&#1080;&#1077;%20&#1091;&#1089;&#1083;&#1086;&#1074;&#1080;&#1103;%20&#1092;&#1086;&#1088;&#1084;&#1080;&#1088;&#1086;&#1074;&#1072;&#1085;&#1080;&#1103;%20&#1091;&#1089;&#1087;&#1077;&#1096;&#1085;&#1086;&#1081;%20&#1072;&#1076;&#1072;&#1087;&#1090;&#1072;&#1094;&#1080;&#1080;%20&#1087;&#1077;&#1088;&#1074;&#1086;&#1082;&#1083;&#1072;&#1089;&#1089;&#1085;&#1080;&#1082;&#1086;&#1074;%20&#1082;%20&#1096;&#1082;&#1086;&#1083;&#1100;&#1085;&#1086;&#1084;&#1091;%20&#1086;&#1073;&#1091;&#1095;&#1077;&#1085;&#1080;&#1102;%2522.ppt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hyperlink" Target="file:///C:\Users\user\Desktop\&#1089;&#1072;&#1087;\&#1044;&#1086;&#1083;&#1078;&#1085;&#1086;&#1089;&#1090;&#1085;&#1072;&#1103;%20&#1080;&#1085;&#1089;&#1090;&#1088;&#1091;&#1082;&#1094;&#1080;&#1103;%20&#1088;&#1091;&#1082;&#1086;&#1074;&#1086;&#1076;&#1080;&#1090;&#1077;&#1083;&#1103;%20&#1052;&#1054;.doc" TargetMode="External"/><Relationship Id="rId3" Type="http://schemas.openxmlformats.org/officeDocument/2006/relationships/hyperlink" Target="file:///F:\&#1044;&#1086;&#1083;&#1078;&#1085;&#1086;&#1089;&#1090;&#1085;&#1072;&#1103;%20&#1080;&#1085;&#1089;&#1090;&#1088;&#1091;&#1082;&#1094;&#1080;&#1103;%20&#1088;&#1091;&#1082;&#1086;&#1074;&#1086;&#1076;&#1080;&#1090;&#1077;&#1083;&#1103;%20&#1052;&#1054;.pptx" TargetMode="External"/><Relationship Id="rId7" Type="http://schemas.openxmlformats.org/officeDocument/2006/relationships/hyperlink" Target="file:///F:\&#1052;&#1054;&#1054;&#1055;\&#1087;&#1086;&#1088;&#1090;&#1092;&#1086;&#1083;&#1080;&#1086;\&#1060;&#1043;&#1054;&#1057;%20&#1053;&#1054;&#1054;.pptx" TargetMode="External"/><Relationship Id="rId12" Type="http://schemas.openxmlformats.org/officeDocument/2006/relationships/hyperlink" Target="file:///C:\Users\user\Desktop\&#1089;&#1072;&#1087;\&#1044;&#1086;&#1083;&#1078;&#1085;&#1086;&#1089;&#1090;&#1085;&#1072;&#1103;%20&#1080;&#1085;&#1089;&#1090;&#1088;&#1091;&#1082;&#1094;&#1080;&#1103;%20&#1091;&#1095;&#1080;&#1090;&#1077;&#1083;&#1103;%20&#1085;&#1072;&#1095;&#1072;&#1083;&#1100;&#1085;&#1099;&#1093;%20&#1082;&#1083;&#1072;&#1089;&#1089;&#1086;&#1074;.doc" TargetMode="External"/><Relationship Id="rId2" Type="http://schemas.openxmlformats.org/officeDocument/2006/relationships/hyperlink" Target="file:///F:\&#1052;&#1054;&#1054;&#1055;\&#1087;&#1086;&#1088;&#1090;&#1092;&#1086;&#1083;&#1080;&#1086;\&#1055;&#1086;&#1083;&#1086;&#1078;&#1077;&#1085;&#1080;&#1077;%20&#1086;%20&#1052;&#1054;%20&#1059;&#1053;&#1050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F:\&#1052;&#1054;&#1054;&#1055;\&#1087;&#1086;&#1088;&#1090;&#1092;&#1086;&#1083;&#1080;&#1086;\&#1080;&#1085;&#1089;&#1090;&#1088;&#1091;&#1082;&#1094;&#1080;&#1103;%20&#1086;&#1087;%20&#1074;&#1077;&#1076;&#1077;&#1085;&#1080;&#1102;%20&#1082;&#1083;&#1072;&#1089;&#1089;&#1085;&#1086;&#1075;&#1086;%20&#1078;&#1091;&#1088;&#1085;&#1072;&#1083;&#1072;" TargetMode="External"/><Relationship Id="rId11" Type="http://schemas.openxmlformats.org/officeDocument/2006/relationships/slide" Target="slide13.xml"/><Relationship Id="rId5" Type="http://schemas.openxmlformats.org/officeDocument/2006/relationships/hyperlink" Target="file:///F:\&#1052;&#1054;&#1054;&#1055;\&#1087;&#1086;&#1088;&#1090;&#1092;&#1086;&#1083;&#1080;&#1086;\&#1087;&#1086;&#1088;&#1090;&#1092;&#1086;&#1083;&#1080;&#1086;%20&#1092;&#1088;&#1072;&#1075;&#1084;&#1077;&#1085;&#1090;%20&#1082;&#1090;&#1087;" TargetMode="External"/><Relationship Id="rId10" Type="http://schemas.openxmlformats.org/officeDocument/2006/relationships/slide" Target="slide10.xml"/><Relationship Id="rId4" Type="http://schemas.openxmlformats.org/officeDocument/2006/relationships/hyperlink" Target="file:///F:\&#1052;&#1054;&#1054;&#1055;\&#1087;&#1086;&#1088;&#1090;&#1092;&#1086;&#1083;&#1080;&#1086;\&#1044;&#1086;&#1083;&#1078;&#1085;&#1086;&#1089;&#1090;&#1085;&#1072;&#1103;%20&#1080;&#1085;&#1089;&#1090;&#1088;&#1091;&#1082;&#1094;&#1080;&#1103;%20&#1091;&#1095;&#1080;&#1090;&#1077;&#1083;&#1103;%20&#1085;&#1072;&#1095;&#1072;&#1083;&#1100;&#1085;&#1099;&#1093;%20&#1082;&#1083;&#1072;&#1089;&#1089;&#1086;&#1074;" TargetMode="External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xzJuLhru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8801"/>
            <a:ext cx="3943360" cy="4929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14346" y="571480"/>
            <a:ext cx="9325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Бурятия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образовательное учреждение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среднего профессионального образования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«Бурятский республиканский педагогический колледж»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Кафедра начального образования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929058" y="2357430"/>
            <a:ext cx="46010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400" dirty="0" err="1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4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Захаровой Кристины</a:t>
            </a:r>
          </a:p>
          <a:p>
            <a:endParaRPr lang="ru-RU" sz="3600" i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Arabic Typesetting" pitchFamily="66" charset="-78"/>
            </a:endParaRPr>
          </a:p>
          <a:p>
            <a:r>
              <a:rPr lang="ru-RU" sz="4000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студентки группы 1252 ФДНО.</a:t>
            </a:r>
            <a:endParaRPr lang="ru-RU" sz="4000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rrtq_cKVU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067597" cy="6215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7tmDoXxUO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80" y="714355"/>
            <a:ext cx="8375210" cy="56436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sD-4tQIkP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94" y="500042"/>
            <a:ext cx="8691806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BXj2gPhvUH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52262" y="-1252261"/>
            <a:ext cx="6572273" cy="90767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Пк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 4.2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hlinkClick r:id="rId3" action="ppaction://hlinkpres?slideindex=1&amp;slidetitle="/>
              </a:rPr>
              <a:t>Положение  и паспорт учебного кабинета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4" action="ppaction://hlinkpres?slideindex=1&amp;slidetitle="/>
              </a:rPr>
              <a:t>Методические рекомендации по созданию ПРС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Предлагаемая модель ПРС 2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D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Предлагаемая модель ПРС 3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D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Предметно-развивающая среда в    МАОУ«Гимназия №14»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nI7S5_PgW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8604"/>
            <a:ext cx="4697031" cy="6429396"/>
          </a:xfrm>
        </p:spPr>
      </p:pic>
      <p:pic>
        <p:nvPicPr>
          <p:cNvPr id="5" name="Рисунок 4" descr="V_io00vlQc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10" y="428603"/>
            <a:ext cx="4594134" cy="6460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2.10.2018_22-55-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500174"/>
            <a:ext cx="8767340" cy="4929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2.10.2018_22-59-5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58" y="1554163"/>
            <a:ext cx="805008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в    МАОУ«Гимназия №14»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Содержимое 3" descr="4xASDHnEXz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269923"/>
            <a:ext cx="7192283" cy="5399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Учебная зона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E6tDyGHEJd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071546"/>
            <a:ext cx="7286676" cy="54707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1571612"/>
            <a:ext cx="9391299" cy="4524315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1.Общие сведения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2.</a:t>
            </a:r>
            <a:r>
              <a:rPr lang="ru-RU" sz="3600" dirty="0" smtClean="0">
                <a:hlinkClick r:id="rId3" action="ppaction://hlinksldjump"/>
              </a:rPr>
              <a:t>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Профессиональный модуль 04</a:t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«Методическое обеспечение профессионального процесса»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3.Моя педагогическая практика</a:t>
            </a:r>
            <a:endParaRPr lang="ru-RU" sz="3600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4.Мои достижения</a:t>
            </a:r>
            <a:endParaRPr lang="ru-RU" sz="3600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5.Научно исследовательская деятельность</a:t>
            </a:r>
            <a:endParaRPr lang="ru-RU" sz="3600" i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36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428604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285728"/>
            <a:ext cx="2847964" cy="838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Зеленый уголок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5uobpvYV7l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28330" cy="4525962"/>
          </a:xfrm>
        </p:spPr>
      </p:pic>
      <p:pic>
        <p:nvPicPr>
          <p:cNvPr id="5" name="Рисунок 4" descr="vHaIRQ6QwU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151" y="3500438"/>
            <a:ext cx="4472086" cy="3357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5852" y="4857761"/>
            <a:ext cx="3071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Санитарно-гигиеническая зона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57200"/>
            <a:ext cx="3848096" cy="8382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Игровая зона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D6V2MxB4R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1"/>
            <a:ext cx="4572031" cy="3432599"/>
          </a:xfrm>
        </p:spPr>
      </p:pic>
      <p:pic>
        <p:nvPicPr>
          <p:cNvPr id="5" name="Рисунок 4" descr="ahEYVDjoS5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214686"/>
            <a:ext cx="4852692" cy="3643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4929198"/>
            <a:ext cx="2857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Информационная зона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chemeClr val="tx1"/>
                </a:solidFill>
              </a:rPr>
              <a:t>ПК 4.3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Передовой педагогический опыт учителя начальных классов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ПК 4.4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Доклад на тему «Технология интегрированного урока, как средство осуществления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межпредметных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 связей»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 action="ppaction://hlinkpres?slideindex=1&amp;slidetitle="/>
              </a:rPr>
              <a:t>Презентация к докладу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ПК 4.5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Проект на тему «Вторая жизнь ненужным вещам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0"/>
            <a:ext cx="7643866" cy="2857520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Моя педагогическая практика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" name="Содержимое 7" descr="MTPFrGpBqw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732348"/>
            <a:ext cx="6834203" cy="5125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vttNwGp2g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67832" cy="65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Содержимое 3" descr="crOCKzAm7F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428604"/>
            <a:ext cx="8191526" cy="6143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QliQjfPKSK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0"/>
            <a:ext cx="5054822" cy="67397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OkVoXWOE-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4679790" cy="6239720"/>
          </a:xfrm>
        </p:spPr>
      </p:pic>
      <p:pic>
        <p:nvPicPr>
          <p:cNvPr id="5" name="Рисунок 4" descr="Hfx7pnjqkV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02" y="285728"/>
            <a:ext cx="4446998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Общие сведения</a:t>
            </a:r>
            <a:endParaRPr lang="ru-RU" b="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42910" y="1214422"/>
            <a:ext cx="7572428" cy="5286412"/>
          </a:xfrm>
          <a:ln>
            <a:solidFill>
              <a:schemeClr val="bg2">
                <a:lumMod val="1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ФИО: Захарова Кристина Александровна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12 апреля 1998 г.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рождения: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Баргузинский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район, с.Баргузин.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 учебы: ГБОУ «Бурятский республиканский педагогический колледж»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 44.02.02. преподавание в начальных классах.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Квалификация: учитель начальных классов с дополнительным профессиональным модулем –русский язык и литература.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Группа: 1252.</a:t>
            </a: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обучения в ГБОУ «БРПК»: 2016 – 2019 гг.</a:t>
            </a:r>
          </a:p>
          <a:p>
            <a:pPr fontAlgn="base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dirty="0" smtClean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kristina12041998@mail.ru</a:t>
            </a:r>
            <a:endParaRPr lang="ru-RU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Номер телефона: 89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243993006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i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yZn-N72r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285860"/>
            <a:ext cx="4037414" cy="53832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7356" y="214290"/>
            <a:ext cx="535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Мои достижения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928670"/>
            <a:ext cx="8501122" cy="5715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285720" y="1214422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5720" y="1357298"/>
            <a:ext cx="850112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14282" y="785796"/>
          <a:ext cx="8643998" cy="60722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49966"/>
                <a:gridCol w="4394032"/>
              </a:tblGrid>
              <a:tr h="98239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Вечер памяти к 80-летию со дня рождения Владимира Семеновича Высоцкого.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Благодарность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Поэтический вечер, посвященный творчеству Андрея Дементьева.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3" action="ppaction://hlinksldjump"/>
                        </a:rPr>
                        <a:t>Благодарность</a:t>
                      </a:r>
                      <a:endParaRPr lang="ru-RU" dirty="0"/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dirty="0" smtClean="0"/>
                        <a:t>За</a:t>
                      </a:r>
                      <a:r>
                        <a:rPr lang="ru-RU" baseline="0" dirty="0" smtClean="0"/>
                        <a:t> хорошую учебу и активную творческую деятельность.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4" action="ppaction://hlinksldjump"/>
                        </a:rPr>
                        <a:t>Грамота</a:t>
                      </a:r>
                      <a:endParaRPr lang="ru-RU" dirty="0"/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dirty="0" smtClean="0"/>
                        <a:t>Научно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практическая конференция «Новое слово»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5" action="ppaction://hlinksldjump"/>
                        </a:rPr>
                        <a:t>Сертификат</a:t>
                      </a:r>
                      <a:endParaRPr lang="ru-RU" dirty="0"/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Организация и проведение образовательного события -дебаты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6" action="ppaction://hlinksldjump"/>
                        </a:rPr>
                        <a:t>Благодарственное письмо</a:t>
                      </a:r>
                      <a:endParaRPr lang="ru-RU" dirty="0"/>
                    </a:p>
                  </a:txBody>
                  <a:tcPr/>
                </a:tc>
              </a:tr>
              <a:tr h="925247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 Литературного ринга «Счастливый день для языка</a:t>
                      </a:r>
                      <a:r>
                        <a:rPr lang="ru-RU" baseline="0" dirty="0" smtClean="0"/>
                        <a:t> и слова нам Пушкин дал»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7" action="ppaction://hlinksldjump"/>
                        </a:rPr>
                        <a:t>Грамота</a:t>
                      </a:r>
                      <a:endParaRPr lang="ru-RU" dirty="0"/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en-US" dirty="0" smtClean="0"/>
                        <a:t>III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Международный дистанционный конкурс «Старт»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7" action="ppaction://hlinksldjump"/>
                        </a:rPr>
                        <a:t>Сертификат</a:t>
                      </a:r>
                      <a:endParaRPr lang="ru-RU" dirty="0"/>
                    </a:p>
                  </a:txBody>
                  <a:tcPr/>
                </a:tc>
              </a:tr>
              <a:tr h="694093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Проведение </a:t>
                      </a:r>
                      <a:r>
                        <a:rPr lang="ru-RU" dirty="0" err="1" smtClean="0"/>
                        <a:t>Квест-игры</a:t>
                      </a:r>
                      <a:r>
                        <a:rPr lang="ru-RU" baseline="0" dirty="0" smtClean="0"/>
                        <a:t> в рамках </a:t>
                      </a:r>
                      <a:r>
                        <a:rPr lang="ru-RU" baseline="0" dirty="0" err="1" smtClean="0"/>
                        <a:t>профориентационной</a:t>
                      </a:r>
                      <a:r>
                        <a:rPr lang="ru-RU" baseline="0" dirty="0" smtClean="0"/>
                        <a:t> работы.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hlinkClick r:id="rId2" action="ppaction://hlinksldjump"/>
                        </a:rPr>
                        <a:t>Благодарственное</a:t>
                      </a:r>
                      <a:r>
                        <a:rPr lang="ru-RU" baseline="0" dirty="0" smtClean="0">
                          <a:hlinkClick r:id="rId2" action="ppaction://hlinksldjump"/>
                        </a:rPr>
                        <a:t> письмо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q98q2zue6J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500042"/>
            <a:ext cx="8036741" cy="57150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_y1NKOe9Y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3" y="0"/>
            <a:ext cx="4643470" cy="3297724"/>
          </a:xfrm>
        </p:spPr>
      </p:pic>
      <p:pic>
        <p:nvPicPr>
          <p:cNvPr id="5" name="Содержимое 3" descr="Ul72T02Hk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8" y="3286124"/>
            <a:ext cx="4786346" cy="3399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RiZBsi0cU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357166"/>
            <a:ext cx="8482063" cy="62123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92t3pB_Jv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4695047" cy="6500834"/>
          </a:xfrm>
        </p:spPr>
      </p:pic>
      <p:pic>
        <p:nvPicPr>
          <p:cNvPr id="5" name="Содержимое 3" descr="e2FFCaGqct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277" y="500042"/>
            <a:ext cx="4441723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IvTm37Zsu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4640"/>
            <a:ext cx="4643438" cy="6347992"/>
          </a:xfrm>
        </p:spPr>
      </p:pic>
      <p:pic>
        <p:nvPicPr>
          <p:cNvPr id="5" name="Содержимое 3" descr="i_0x5GzG4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086" y="428604"/>
            <a:ext cx="4459914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mJ2tsiSNCI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7166"/>
            <a:ext cx="4499668" cy="6143668"/>
          </a:xfrm>
        </p:spPr>
      </p:pic>
      <p:pic>
        <p:nvPicPr>
          <p:cNvPr id="5" name="Содержимое 3" descr="Сертификат об участии konkurs-start.ru №6968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376" y="214290"/>
            <a:ext cx="4596624" cy="6215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85852" y="2143116"/>
            <a:ext cx="6572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 исследовательская деятельность</a:t>
            </a:r>
            <a:endParaRPr lang="ru-RU" sz="44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2143108" y="2214554"/>
            <a:ext cx="6729402" cy="185738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357158" y="1857364"/>
            <a:ext cx="7729534" cy="228601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</a:t>
            </a: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214290"/>
            <a:ext cx="1696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Раздел </a:t>
            </a:r>
            <a:r>
              <a:rPr lang="ru-RU" sz="3200" dirty="0" smtClean="0"/>
              <a:t>5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hlinkClick r:id="rId2" action="ppaction://hlinkpres?slideindex=1&amp;slidetitle="/>
              </a:rPr>
              <a:t>К</a:t>
            </a:r>
            <a:r>
              <a:rPr lang="ru-RU" dirty="0" smtClean="0">
                <a:hlinkClick r:id="rId2" action="ppaction://hlinkpres?slideindex=1&amp;slidetitle="/>
              </a:rPr>
              <a:t>урсовая работа "</a:t>
            </a:r>
            <a:r>
              <a:rPr lang="ru-RU" dirty="0" err="1" smtClean="0">
                <a:hlinkClick r:id="rId2" action="ppaction://hlinkpres?slideindex=1&amp;slidetitle="/>
              </a:rPr>
              <a:t>Психолого-падагогические</a:t>
            </a:r>
            <a:r>
              <a:rPr lang="ru-RU" dirty="0" smtClean="0">
                <a:hlinkClick r:id="rId2" action="ppaction://hlinkpres?slideindex=1&amp;slidetitle="/>
              </a:rPr>
              <a:t> условия формирования успешной адаптации первоклассников к школьному обучению«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Раздел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00240"/>
            <a:ext cx="8686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Профессиональный модуль 04</a:t>
            </a:r>
            <a:br>
              <a:rPr lang="ru-RU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«Методическое обеспечение профессионального процесса»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428603"/>
          <a:ext cx="9144000" cy="786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750099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</a:rPr>
                        <a:t>Код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2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Формируемые профессиональные компетенции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0099">
                <a:tc>
                  <a:txBody>
                    <a:bodyPr/>
                    <a:lstStyle/>
                    <a:p>
                      <a:pPr algn="ctr"/>
                      <a:r>
                        <a:rPr kumimoji="0" lang="ru-RU" sz="2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ПК 4.1</a:t>
                      </a:r>
                      <a:endParaRPr lang="ru-RU" sz="28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b="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Выбирать УМК, разрабатывать учебно-методические материалы (РП, учебно-тематические планы) на основе образовательного стандарта и примерных программ с учетом вида образовательного учреждения, особенностей класса/группы и отдельных обучающихся.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0099">
                <a:tc>
                  <a:txBody>
                    <a:bodyPr/>
                    <a:lstStyle/>
                    <a:p>
                      <a:pPr algn="ctr" fontAlgn="base"/>
                      <a:r>
                        <a:rPr kumimoji="0" lang="ru-RU" sz="2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ПК 4.2</a:t>
                      </a:r>
                      <a:endParaRPr kumimoji="0" lang="ru-RU" sz="2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kumimoji="0" lang="ru-RU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Создавать в кабинете предметно-развивающую среду.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00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ПК 4.3</a:t>
                      </a:r>
                      <a:endParaRPr kumimoji="0" lang="ru-RU" sz="2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Систематизировать и оценивать педагогический опыт и образовательные технологии в области НОО на основе изучения профессиональной литературы, самоанализа и анализа деятельности других педагогов.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00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5" action="ppaction://hlinksldjump"/>
                        </a:rPr>
                        <a:t>ПК 4.4</a:t>
                      </a:r>
                      <a:endParaRPr kumimoji="0" lang="ru-RU" sz="2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kumimoji="0" lang="ru-RU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Оформлять </a:t>
                      </a:r>
                      <a:r>
                        <a:rPr kumimoji="0" lang="ru-RU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педагогические разработки в виде отчётов, рефератов, выступлений.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500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6" action="ppaction://hlinksldjump"/>
                        </a:rPr>
                        <a:t>ПК 4.5</a:t>
                      </a:r>
                      <a:endParaRPr kumimoji="0" lang="ru-RU" sz="2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Участвовать в исследовательской и проектной деятельности в области начального образования.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ПК 4.1</a:t>
            </a:r>
            <a:endParaRPr lang="ru-RU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777318" cy="492922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hlinkClick r:id="rId2" action="ppaction://hlinkpres?slideindex=1&amp;slidetitle="/>
              </a:rPr>
              <a:t>Положение о МО УНК 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3" action="ppaction://hlinkpres?slideindex=1&amp;slidetitle="/>
              </a:rPr>
              <a:t>Должностная инструкция руководителя МО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4" action="ppaction://hlinkfile"/>
              </a:rPr>
              <a:t>Должностная инструкция учителя начальных классов.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5" action="ppaction://hlinkfile"/>
              </a:rPr>
              <a:t> Фрагмент </a:t>
            </a:r>
            <a:r>
              <a:rPr lang="ru-RU" dirty="0" err="1" smtClean="0">
                <a:hlinkClick r:id="rId5" action="ppaction://hlinkfile"/>
              </a:rPr>
              <a:t>ктп</a:t>
            </a:r>
            <a:r>
              <a:rPr lang="ru-RU" dirty="0" smtClean="0">
                <a:hlinkClick r:id="rId5" action="ppaction://hlinkfile"/>
              </a:rPr>
              <a:t>.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6" action="ppaction://hlinkfile"/>
              </a:rPr>
              <a:t>И</a:t>
            </a:r>
            <a:r>
              <a:rPr lang="ru-RU" dirty="0" smtClean="0">
                <a:hlinkClick r:id="rId6" action="ppaction://hlinkfile"/>
              </a:rPr>
              <a:t>нструкция по ведению классного журнала.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7" action="ppaction://hlinkpres?slideindex=1&amp;slidetitle="/>
              </a:rPr>
              <a:t>ФГОС НОО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Протокол заседания МО учителей начальных классов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Календарно-тематическое планирование по математике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Фрагмент рабочей программы по математике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Сравнительный анализ УМК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hlinkClick r:id="rId12" action="ppaction://hlinkfile"/>
            </a:endParaRPr>
          </a:p>
          <a:p>
            <a:pPr>
              <a:buNone/>
            </a:pPr>
            <a:endParaRPr lang="ru-RU" dirty="0" smtClean="0">
              <a:hlinkClick r:id="rId13" action="ppaction://hlinkfile"/>
            </a:endParaRPr>
          </a:p>
          <a:p>
            <a:pPr>
              <a:buNone/>
            </a:pPr>
            <a:endParaRPr lang="ru-RU" dirty="0" smtClean="0">
              <a:hlinkClick r:id="rId13" action="ppaction://hlinkfile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MsKIGQAin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78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xTC-MTWIkB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57166"/>
            <a:ext cx="8240248" cy="6143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dt7TF05CG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487846" cy="60007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2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453</Words>
  <PresentationFormat>Экран (4:3)</PresentationFormat>
  <Paragraphs>98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Слайд 1</vt:lpstr>
      <vt:lpstr>Слайд 2</vt:lpstr>
      <vt:lpstr>Общие сведения</vt:lpstr>
      <vt:lpstr>Раздел 2</vt:lpstr>
      <vt:lpstr>Слайд 5</vt:lpstr>
      <vt:lpstr>ПК 4.1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Пк 4.2</vt:lpstr>
      <vt:lpstr>Слайд 15</vt:lpstr>
      <vt:lpstr>Слайд 16</vt:lpstr>
      <vt:lpstr>Слайд 17</vt:lpstr>
      <vt:lpstr>Предметно-развивающая среда в    МАОУ«Гимназия №14» </vt:lpstr>
      <vt:lpstr>Учебная зона</vt:lpstr>
      <vt:lpstr>Зеленый уголок</vt:lpstr>
      <vt:lpstr>Игровая зона</vt:lpstr>
      <vt:lpstr>ПК 4.3</vt:lpstr>
      <vt:lpstr>ПК 4.4</vt:lpstr>
      <vt:lpstr>ПК 4.5 </vt:lpstr>
      <vt:lpstr>Моя педагогическая практика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48</cp:revision>
  <dcterms:created xsi:type="dcterms:W3CDTF">2018-12-10T12:26:41Z</dcterms:created>
  <dcterms:modified xsi:type="dcterms:W3CDTF">2018-12-12T14:01:23Z</dcterms:modified>
</cp:coreProperties>
</file>